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89" r:id="rId3"/>
    <p:sldId id="257" r:id="rId4"/>
    <p:sldId id="258" r:id="rId5"/>
    <p:sldId id="259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1" r:id="rId21"/>
    <p:sldId id="29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CC33"/>
    <a:srgbClr val="FF0066"/>
    <a:srgbClr val="FF66FF"/>
    <a:srgbClr val="6600FF"/>
    <a:srgbClr val="4D5765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2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54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7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3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0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0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7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3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4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8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2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abac.org/blog/performance-optimiza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hyperlink" Target="https://drive.google.com/drive/folders/127lan-bw2CqZ3S02YFaQNSw2qdGCgDwU?usp=sharing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33.png"/><Relationship Id="rId4" Type="http://schemas.microsoft.com/office/2007/relationships/hdphoto" Target="../media/hdphoto19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8dJQ0MUGeZtfxr3z--riaU2EUJvlfkRv/view?usp=sha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4ssZGzTBMmHof1n0M2PwZ55imTB7btbB/view?usp=shar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7rI19JFzGSwEq0QV2_-vXH4rTXzLjotx/view?usp=sha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ghosal.blogspot.com/2018/07/10-golden-rules-of-investing-in-stock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hyperlink" Target="https://www.orientacionandujar.es/2023/05/19/material-manipulativo-con-pictogramas-cuaderno-en-imagenes-mi-rutina/kisspng-microsoft-powerpoint-presentation-program-slide-sh-5b3b3a3014e8e4-911435011530608176085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hyperlink" Target="https://learncodeweb.com/sql/how-to-create-an-index-with-sql-statement/" TargetMode="External"/><Relationship Id="rId4" Type="http://schemas.openxmlformats.org/officeDocument/2006/relationships/hyperlink" Target="https://twodoubleupjo.blogspot.com/2019/" TargetMode="External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rive.google.com/file/d/1tX42IGFus5wk6fbo2IOhRpchHtEQznhe/view?usp=sharing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967" y="1167781"/>
            <a:ext cx="8772211" cy="1515199"/>
          </a:xfrm>
        </p:spPr>
        <p:txBody>
          <a:bodyPr>
            <a:noAutofit/>
          </a:bodyPr>
          <a:lstStyle/>
          <a:p>
            <a:r>
              <a:rPr sz="4800" b="1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Operation Analytics </a:t>
            </a:r>
            <a:br>
              <a:rPr lang="en-US" sz="4800" b="1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</a:br>
            <a:r>
              <a:rPr sz="4800" b="1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&amp; </a:t>
            </a:r>
            <a:br>
              <a:rPr lang="en-US" sz="4800" b="1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</a:br>
            <a:r>
              <a:rPr sz="4800" b="1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Investigating Metric Spikes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721" y="5956502"/>
            <a:ext cx="7080026" cy="6653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8080"/>
                </a:solidFill>
                <a:effectLst/>
                <a:latin typeface="Abadi" panose="020B0604020104020204" pitchFamily="34" charset="0"/>
              </a:rPr>
              <a:t>Prepared by : Shivam Singh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8080"/>
                </a:solidFill>
                <a:effectLst/>
                <a:latin typeface="Abadi" panose="020B0604020104020204" pitchFamily="34" charset="0"/>
              </a:rPr>
              <a:t>Email id: Shivamkumsingh@gmail.com</a:t>
            </a:r>
            <a:endParaRPr sz="1800" b="1" dirty="0">
              <a:solidFill>
                <a:srgbClr val="808080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AB94F-5B47-47E5-AC39-E416C1D1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7693" y="2817810"/>
            <a:ext cx="4308613" cy="2872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7" y="216891"/>
            <a:ext cx="8792308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C. Language Share Analysis: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Calculate the percentage share of each language in the last 30 days.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175847" y="3623941"/>
            <a:ext cx="8520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Persian is the most used language, accounting for 37.5% of the events, which means that it is significantly more frequent than others in this dataset.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Other languages (English, Arabic, Hindi, French, and Italian) have equal usage, each contributing 12.5% to the total event count.</a:t>
            </a:r>
            <a:endParaRPr lang="en-IN" sz="16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F02A4-527E-4A04-B784-05B340E02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7" r="972" b="4257"/>
          <a:stretch/>
        </p:blipFill>
        <p:spPr>
          <a:xfrm>
            <a:off x="304800" y="988155"/>
            <a:ext cx="8391525" cy="2477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E37C5-3A6D-4DBE-8A13-72B142FB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4793259"/>
            <a:ext cx="3661052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10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50" y="440255"/>
            <a:ext cx="8792308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D. Duplicate Rows Detection: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Identify duplicate rows in the data.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187850" y="2970786"/>
            <a:ext cx="718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On the basis of job_id only, below is the duplicates rows.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CDA8A-8E7C-4913-B32A-DB142E02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759" y="1087307"/>
            <a:ext cx="8532481" cy="1238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53376D-7308-4D2D-AFCC-D2F51713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" r="1376"/>
          <a:stretch/>
        </p:blipFill>
        <p:spPr>
          <a:xfrm>
            <a:off x="304282" y="3501540"/>
            <a:ext cx="6743701" cy="9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8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20" y="-11008"/>
            <a:ext cx="8621486" cy="631557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FF0066"/>
                </a:solidFill>
                <a:latin typeface="Arial Rounded MT Bold" panose="020F0704030504030204" pitchFamily="34" charset="0"/>
              </a:rPr>
              <a:t>Case Study 2:</a:t>
            </a:r>
            <a:endParaRPr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D671D-EFD7-40D4-A3E6-70FD71C8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161878"/>
            <a:ext cx="8757139" cy="55674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Dataset used for Case Study 2: 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600" b="1" i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To get the path location of the file to load: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None/>
            </a:pPr>
            <a:endParaRPr lang="en-US" sz="1800" b="1" i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None/>
            </a:pPr>
            <a:endParaRPr lang="en-US" sz="1800" b="1" i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Create Table name - users: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                                                        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                                                    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Load the data into table name - users:</a:t>
            </a:r>
          </a:p>
          <a:p>
            <a:pPr marL="36900" indent="0">
              <a:buNone/>
            </a:pPr>
            <a:endParaRPr lang="en-US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US" sz="20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8AB6F-D1F0-4960-93AB-81427B0E5C20}"/>
              </a:ext>
            </a:extLst>
          </p:cNvPr>
          <p:cNvSpPr txBox="1"/>
          <p:nvPr/>
        </p:nvSpPr>
        <p:spPr>
          <a:xfrm>
            <a:off x="633045" y="461916"/>
            <a:ext cx="7877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Investigating Metric Spike</a:t>
            </a:r>
            <a:endParaRPr lang="en-IN" sz="4000"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5AB32-DFE0-4CCC-84CF-D9A65D40B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3124"/>
          <a:stretch/>
        </p:blipFill>
        <p:spPr>
          <a:xfrm>
            <a:off x="659744" y="2639883"/>
            <a:ext cx="2495898" cy="1779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3FCE3-CBF4-4309-B4A0-DDDAA030B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744" y="4852663"/>
            <a:ext cx="6315956" cy="1876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ED519-D160-434D-9885-18C5C4BE8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744" y="1836400"/>
            <a:ext cx="3681144" cy="2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D671D-EFD7-40D4-A3E6-70FD71C8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0" y="788117"/>
            <a:ext cx="8757139" cy="55530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Create Table name - events: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Load the data into table name - events:</a:t>
            </a:r>
          </a:p>
          <a:p>
            <a:pPr marL="36900" indent="0">
              <a:buNone/>
            </a:pPr>
            <a:endParaRPr lang="en-US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US" sz="20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AC201-0E9B-4E32-B6DD-90603576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55" y="1228022"/>
            <a:ext cx="3219187" cy="2200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2BFEA-54E0-401F-8D04-83328E15E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55" y="3970532"/>
            <a:ext cx="6726061" cy="1874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76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D671D-EFD7-40D4-A3E6-70FD71C8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0" y="788117"/>
            <a:ext cx="8757139" cy="55530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Create Table name – email_events: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Load the data into table name – email_events:</a:t>
            </a:r>
          </a:p>
          <a:p>
            <a:pPr marL="36900" indent="0">
              <a:buNone/>
            </a:pPr>
            <a:endParaRPr lang="en-US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US" sz="20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507A2-808D-4255-BA1A-EFD54726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10" y="1305145"/>
            <a:ext cx="3164370" cy="1599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078B3-F7CF-4EC8-8A08-A0DB2B61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810" y="3750967"/>
            <a:ext cx="7545452" cy="19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81334"/>
            <a:ext cx="8621486" cy="771264"/>
          </a:xfrm>
        </p:spPr>
        <p:txBody>
          <a:bodyPr>
            <a:noAutofit/>
          </a:bodyPr>
          <a:lstStyle/>
          <a:p>
            <a:r>
              <a:rPr lang="en-IN" sz="5400" b="1" i="0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Insights</a:t>
            </a:r>
            <a:endParaRPr sz="1400"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42" y="999970"/>
            <a:ext cx="8621486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A. Weekly User Engagement: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Measure the activeness of users on a weekly basis.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181842" y="4314838"/>
            <a:ext cx="4390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The number of active users increased consistently from Week 18 (1068 users) to Week 31 (1,299 users).</a:t>
            </a:r>
          </a:p>
          <a:p>
            <a:pPr algn="just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After Week 31, there is a gradual decline in active users, dropping to 104 users by Week 35.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7455D-EA9F-407D-9A14-1CBE56D9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676" y="2499343"/>
            <a:ext cx="1804652" cy="4277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D6019-AF85-4C4C-B7B0-3D291F433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1170"/>
          <a:stretch/>
        </p:blipFill>
        <p:spPr>
          <a:xfrm>
            <a:off x="271304" y="1803426"/>
            <a:ext cx="6571623" cy="1904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34FBB-A4DC-4CF4-ADE0-F8C0CD88C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103" y="4926204"/>
            <a:ext cx="1351504" cy="4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6" y="41499"/>
            <a:ext cx="8792307" cy="436432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B. User Growth Analysis: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Analyze the growth of users over time for a product.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283866" y="5321615"/>
            <a:ext cx="7572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The number of new active users varies each week, but the cumulative user count shows a steady increase. For example, Week 1 begins with 53 users, and by Week 10, the total reaches 404.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305B3-9F5B-47ED-8630-8B67D0CC4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02" y="478434"/>
            <a:ext cx="7392432" cy="4791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0D62B-6518-4222-BFC4-3E3D6F3D32D1}"/>
              </a:ext>
            </a:extLst>
          </p:cNvPr>
          <p:cNvSpPr txBox="1"/>
          <p:nvPr/>
        </p:nvSpPr>
        <p:spPr>
          <a:xfrm>
            <a:off x="5235191" y="6282259"/>
            <a:ext cx="262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Output </a:t>
            </a:r>
            <a:endParaRPr lang="en-IN" i="1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6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7" y="125575"/>
            <a:ext cx="8335107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C. Weekly Retention Analysis: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Analyze the retention of users on a weekly basis after signing up for a product.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175847" y="4455894"/>
            <a:ext cx="8646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Users who interact precisely a week after registering are tracked by retention. Numerous users (such as 11768, 11770, and 11778) have a weekly retention rate of 0, meaning they did not return within a week of registering.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Strong retention was shown by users like 11775, 11779, 11780, and 11793 who engaged exactly a week after signing up.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A large number of users with low retention indicates that, even though initial engagement happens, maintaining long-term user activity is still difficult.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D4B62-F35D-40F7-B615-8AC7334AB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847" y="896839"/>
            <a:ext cx="8792308" cy="3377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E7F06-E8CA-44F1-8F11-A85A475773E8}"/>
              </a:ext>
            </a:extLst>
          </p:cNvPr>
          <p:cNvSpPr txBox="1"/>
          <p:nvPr/>
        </p:nvSpPr>
        <p:spPr>
          <a:xfrm>
            <a:off x="5693969" y="6271776"/>
            <a:ext cx="262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Output </a:t>
            </a:r>
            <a:endParaRPr lang="en-IN" i="1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85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6" y="137812"/>
            <a:ext cx="8792308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D. Weekly Engagement Per Device: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Measure the activeness of users on a weekly basis per device.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283777" y="3047264"/>
            <a:ext cx="822717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Users range in device engagement from laptops, desktops, tablets, and Smartphones. For instance, Dell Inspiron Notebook (49 users) had much more interaction than Amazon Fire Phone (4 users).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Two highly used devices are Dell Inspiron Notebook (49 users) and Asus Chromebook (23 users), which show great participation from laptop users. Additionally highly active are HP Pavilion &amp; Dell Inspiron Desktops (15 and 21 users).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Tablets Based on their 30-user iPad Air and 21-user iPad Mini, tablets are apparently used actively but not as much as laptops.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Smartphones Have Lower Engagement like Amazon Fire Phone (4 users) and HTC One (16 users) show less interaction.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7EA98-B03B-4A58-973F-13EDD334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16" y="894353"/>
            <a:ext cx="6506483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E46C4-99EB-4BA2-9B3E-57D56397C36C}"/>
              </a:ext>
            </a:extLst>
          </p:cNvPr>
          <p:cNvSpPr txBox="1"/>
          <p:nvPr/>
        </p:nvSpPr>
        <p:spPr>
          <a:xfrm>
            <a:off x="6035614" y="6251031"/>
            <a:ext cx="262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Output </a:t>
            </a:r>
            <a:endParaRPr lang="en-IN" i="1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5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6" y="82564"/>
            <a:ext cx="8792308" cy="631175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E. Email Engagement Analysis: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Analyze how users are engaging with the email service.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303963" y="4819005"/>
            <a:ext cx="8176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The rate of email opens (33.58%) which implies that there is potential for improvement.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High Opened Email Engagement Rate (44.04%), which suggests that the email body contains powerful calls to action and highly relevant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The overall click-through rate is 14.79%,although it could be improved.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E60C5-38B0-4B7B-91D7-7C5081C7A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794"/>
          <a:stretch/>
        </p:blipFill>
        <p:spPr>
          <a:xfrm>
            <a:off x="303963" y="792982"/>
            <a:ext cx="8536074" cy="3883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09E43-71F1-4CE1-8E14-40E17BA11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62" y="6054708"/>
            <a:ext cx="8536075" cy="6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DEF3-3C72-466E-9B02-26C102529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55" y="47854"/>
            <a:ext cx="7080026" cy="6877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CC33"/>
                </a:solidFill>
                <a:latin typeface="Arial Rounded MT Bold" panose="020F0704030504030204" pitchFamily="34" charset="0"/>
              </a:rPr>
              <a:t>Contents</a:t>
            </a:r>
            <a:endParaRPr lang="en-IN"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5" name="Freeform: Shape 1341">
            <a:extLst>
              <a:ext uri="{FF2B5EF4-FFF2-40B4-BE49-F238E27FC236}">
                <a16:creationId xmlns:a16="http://schemas.microsoft.com/office/drawing/2014/main" id="{5521C678-7AA1-41D8-ACF5-0E793B0F9516}"/>
              </a:ext>
            </a:extLst>
          </p:cNvPr>
          <p:cNvSpPr/>
          <p:nvPr/>
        </p:nvSpPr>
        <p:spPr>
          <a:xfrm>
            <a:off x="291402" y="943021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1341">
            <a:extLst>
              <a:ext uri="{FF2B5EF4-FFF2-40B4-BE49-F238E27FC236}">
                <a16:creationId xmlns:a16="http://schemas.microsoft.com/office/drawing/2014/main" id="{80CEAB2E-2513-403E-AE2C-270C3D035C8F}"/>
              </a:ext>
            </a:extLst>
          </p:cNvPr>
          <p:cNvSpPr/>
          <p:nvPr/>
        </p:nvSpPr>
        <p:spPr>
          <a:xfrm>
            <a:off x="291402" y="1859454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1341">
            <a:extLst>
              <a:ext uri="{FF2B5EF4-FFF2-40B4-BE49-F238E27FC236}">
                <a16:creationId xmlns:a16="http://schemas.microsoft.com/office/drawing/2014/main" id="{0CECDC64-468A-4514-A45F-78A1EE460D0C}"/>
              </a:ext>
            </a:extLst>
          </p:cNvPr>
          <p:cNvSpPr/>
          <p:nvPr/>
        </p:nvSpPr>
        <p:spPr>
          <a:xfrm>
            <a:off x="291402" y="2775887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1341">
            <a:extLst>
              <a:ext uri="{FF2B5EF4-FFF2-40B4-BE49-F238E27FC236}">
                <a16:creationId xmlns:a16="http://schemas.microsoft.com/office/drawing/2014/main" id="{297DBE65-A2F7-4224-91FA-96F121D14B24}"/>
              </a:ext>
            </a:extLst>
          </p:cNvPr>
          <p:cNvSpPr/>
          <p:nvPr/>
        </p:nvSpPr>
        <p:spPr>
          <a:xfrm>
            <a:off x="291402" y="4608753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1341">
            <a:extLst>
              <a:ext uri="{FF2B5EF4-FFF2-40B4-BE49-F238E27FC236}">
                <a16:creationId xmlns:a16="http://schemas.microsoft.com/office/drawing/2014/main" id="{B1C0EE61-8130-41CB-BAE6-5786A126A340}"/>
              </a:ext>
            </a:extLst>
          </p:cNvPr>
          <p:cNvSpPr/>
          <p:nvPr/>
        </p:nvSpPr>
        <p:spPr>
          <a:xfrm>
            <a:off x="291402" y="3692320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1341">
            <a:extLst>
              <a:ext uri="{FF2B5EF4-FFF2-40B4-BE49-F238E27FC236}">
                <a16:creationId xmlns:a16="http://schemas.microsoft.com/office/drawing/2014/main" id="{F78D9219-B2A5-4581-A1CA-D3AD89E0357D}"/>
              </a:ext>
            </a:extLst>
          </p:cNvPr>
          <p:cNvSpPr/>
          <p:nvPr/>
        </p:nvSpPr>
        <p:spPr>
          <a:xfrm>
            <a:off x="291401" y="5525186"/>
            <a:ext cx="954593" cy="8069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0" h="703">
                <a:moveTo>
                  <a:pt x="795" y="370"/>
                </a:moveTo>
                <a:lnTo>
                  <a:pt x="612" y="685"/>
                </a:lnTo>
                <a:cubicBezTo>
                  <a:pt x="606" y="696"/>
                  <a:pt x="594" y="703"/>
                  <a:pt x="581" y="703"/>
                </a:cubicBezTo>
                <a:lnTo>
                  <a:pt x="218" y="703"/>
                </a:lnTo>
                <a:cubicBezTo>
                  <a:pt x="205" y="703"/>
                  <a:pt x="193" y="696"/>
                  <a:pt x="186" y="685"/>
                </a:cubicBezTo>
                <a:lnTo>
                  <a:pt x="4" y="370"/>
                </a:lnTo>
                <a:cubicBezTo>
                  <a:pt x="-1" y="358"/>
                  <a:pt x="-1" y="345"/>
                  <a:pt x="4" y="334"/>
                </a:cubicBezTo>
                <a:lnTo>
                  <a:pt x="186" y="19"/>
                </a:lnTo>
                <a:cubicBezTo>
                  <a:pt x="193" y="8"/>
                  <a:pt x="205" y="0"/>
                  <a:pt x="218" y="0"/>
                </a:cubicBezTo>
                <a:lnTo>
                  <a:pt x="581" y="0"/>
                </a:lnTo>
                <a:cubicBezTo>
                  <a:pt x="594" y="0"/>
                  <a:pt x="606" y="8"/>
                  <a:pt x="612" y="19"/>
                </a:cubicBezTo>
                <a:lnTo>
                  <a:pt x="780" y="311"/>
                </a:lnTo>
                <a:lnTo>
                  <a:pt x="795" y="334"/>
                </a:lnTo>
                <a:cubicBezTo>
                  <a:pt x="801" y="345"/>
                  <a:pt x="801" y="358"/>
                  <a:pt x="795" y="37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5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B004A4-51B9-4D72-AB32-503C7774DEEF}"/>
              </a:ext>
            </a:extLst>
          </p:cNvPr>
          <p:cNvSpPr txBox="1"/>
          <p:nvPr/>
        </p:nvSpPr>
        <p:spPr>
          <a:xfrm>
            <a:off x="1245995" y="111588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6666FF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Description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Franklin Gothic Book" panose="020B05030201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90D9CB-2714-4040-9BD1-9B016FA0D263}"/>
              </a:ext>
            </a:extLst>
          </p:cNvPr>
          <p:cNvSpPr txBox="1"/>
          <p:nvPr/>
        </p:nvSpPr>
        <p:spPr>
          <a:xfrm>
            <a:off x="1261224" y="2038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18284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kern="0">
                <a:solidFill>
                  <a:srgbClr val="FFC000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dirty="0">
                <a:solidFill>
                  <a:srgbClr val="6666FF"/>
                </a:solidFill>
              </a:rPr>
              <a:t>Approach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91C90-7E3A-441C-AB84-1B2134E78DA3}"/>
              </a:ext>
            </a:extLst>
          </p:cNvPr>
          <p:cNvSpPr txBox="1"/>
          <p:nvPr/>
        </p:nvSpPr>
        <p:spPr>
          <a:xfrm>
            <a:off x="1261224" y="2949061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6666FF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Tech-Stack Used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Franklin Gothic Book" panose="020B05030201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EFABA-03A7-4A71-AD4B-32EC29B2E143}"/>
              </a:ext>
            </a:extLst>
          </p:cNvPr>
          <p:cNvSpPr txBox="1"/>
          <p:nvPr/>
        </p:nvSpPr>
        <p:spPr>
          <a:xfrm>
            <a:off x="1158281" y="3864945"/>
            <a:ext cx="601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Case </a:t>
            </a:r>
            <a:r>
              <a:rPr lang="en-US" sz="2400" b="1" kern="0" dirty="0">
                <a:solidFill>
                  <a:srgbClr val="6666FF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Study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1 (Job Data Analysis) &amp; Insights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E42BC4-B02E-469B-9C32-B14008011EA0}"/>
              </a:ext>
            </a:extLst>
          </p:cNvPr>
          <p:cNvSpPr txBox="1"/>
          <p:nvPr/>
        </p:nvSpPr>
        <p:spPr>
          <a:xfrm>
            <a:off x="1245994" y="5699393"/>
            <a:ext cx="308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6666FF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Result and Conclusion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Franklin Gothic Book" panose="020B05030201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596E44-EAC0-456C-A0F9-320BC63B27EB}"/>
              </a:ext>
            </a:extLst>
          </p:cNvPr>
          <p:cNvSpPr txBox="1"/>
          <p:nvPr/>
        </p:nvSpPr>
        <p:spPr>
          <a:xfrm>
            <a:off x="1245994" y="4777930"/>
            <a:ext cx="694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Case Study </a:t>
            </a:r>
            <a:r>
              <a:rPr lang="en-US" sz="2400" b="1" kern="0" dirty="0">
                <a:solidFill>
                  <a:srgbClr val="6666FF"/>
                </a:solidFill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Franklin Gothic Book" panose="020B0503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(Investigating Metric Spike) &amp; Insights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070D1-E0A7-4612-B72D-4A6C6117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63" y="1121071"/>
            <a:ext cx="3054699" cy="25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4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897"/>
            <a:ext cx="7765322" cy="823415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33CC33"/>
                </a:solidFill>
                <a:latin typeface="Arial Rounded MT Bold" panose="020F0704030504030204" pitchFamily="34" charset="0"/>
              </a:rPr>
              <a:t>Result and Conclusion</a:t>
            </a:r>
            <a:endParaRPr sz="5400"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74" y="4131882"/>
            <a:ext cx="8862646" cy="970450"/>
          </a:xfrm>
        </p:spPr>
        <p:txBody>
          <a:bodyPr>
            <a:normAutofit/>
          </a:bodyPr>
          <a:lstStyle/>
          <a:p>
            <a:pPr marL="36900" indent="0" algn="just">
              <a:buClr>
                <a:srgbClr val="FFC000"/>
              </a:buClr>
              <a:buNone/>
            </a:pPr>
            <a:r>
              <a:rPr lang="en-US" sz="1800" dirty="0">
                <a:solidFill>
                  <a:srgbClr val="92D050"/>
                </a:solidFill>
                <a:effectLst/>
                <a:latin typeface="Abadi" panose="020B0604020104020204" pitchFamily="34" charset="0"/>
              </a:rPr>
              <a:t>After studying the project we conclude that operational trends can be monitored via rolling averages, while retention activity and email activity require optimization towards user engagement and productivity.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98B9D-F0DD-48D5-8E37-6CA03D2A6D85}"/>
              </a:ext>
            </a:extLst>
          </p:cNvPr>
          <p:cNvSpPr txBox="1"/>
          <p:nvPr/>
        </p:nvSpPr>
        <p:spPr>
          <a:xfrm>
            <a:off x="160774" y="849541"/>
            <a:ext cx="86817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33CC33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 The 7-day rolling average gave a better picture of throughput trends, indicating higher efficiency at the end of the month. Duplicate detection ensured accuracy in data.</a:t>
            </a:r>
          </a:p>
          <a:p>
            <a:pPr marL="285750" indent="-285750" algn="just">
              <a:buClr>
                <a:srgbClr val="33CC33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285750" indent="-285750" algn="just">
              <a:buClr>
                <a:srgbClr val="33CC33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 Active users increased steadily through Week 31, after which there was a decline in engagement. Retention analysis identified difficulties in retaining users engaged post-sign-up.</a:t>
            </a:r>
          </a:p>
          <a:p>
            <a:pPr marL="285750" indent="-285750" algn="just">
              <a:buClr>
                <a:srgbClr val="33CC33"/>
              </a:buClr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285750" indent="-285750" algn="just">
              <a:buClr>
                <a:srgbClr val="33CC33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 The laptops performed best in engagement, while smartphone performance was least. Email openings (33.58%) were decent, whereas click-through activity (14.79%) can be improved towards effective user engagement.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1D255-22CB-4CF0-9E38-17E034BF6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8388" b="8706"/>
          <a:stretch/>
        </p:blipFill>
        <p:spPr>
          <a:xfrm rot="21221216">
            <a:off x="421377" y="5385028"/>
            <a:ext cx="2606234" cy="1192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BBFF7-51AE-453F-AA54-6D6E90C79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788" t="9348" r="6201" b="10715"/>
          <a:stretch/>
        </p:blipFill>
        <p:spPr>
          <a:xfrm>
            <a:off x="7142414" y="5102332"/>
            <a:ext cx="1637881" cy="1470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998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DA95E-AA75-4632-A40B-EEF85C585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73" y="1672800"/>
            <a:ext cx="5922253" cy="3336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21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05246"/>
            <a:ext cx="7765322" cy="970450"/>
          </a:xfrm>
        </p:spPr>
        <p:txBody>
          <a:bodyPr>
            <a:normAutofit/>
          </a:bodyPr>
          <a:lstStyle/>
          <a:p>
            <a:r>
              <a:rPr sz="5400" b="1" dirty="0">
                <a:solidFill>
                  <a:srgbClr val="33CC33"/>
                </a:solidFill>
                <a:latin typeface="Arial Rounded MT Bold" panose="020F0704030504030204" pitchFamily="34" charset="0"/>
              </a:rPr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04" y="1660881"/>
            <a:ext cx="8812405" cy="4058751"/>
          </a:xfrm>
        </p:spPr>
        <p:txBody>
          <a:bodyPr>
            <a:normAutofit lnSpcReduction="10000"/>
          </a:bodyPr>
          <a:lstStyle/>
          <a:p>
            <a:pPr marL="36900" indent="0" algn="just"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badi" panose="020B0604020104020204" pitchFamily="34" charset="0"/>
              </a:rPr>
              <a:t>The project is based on two significant case studies that utilizes SQL queries to analyze data:</a:t>
            </a:r>
          </a:p>
          <a:p>
            <a:pPr algn="just"/>
            <a:r>
              <a:rPr lang="en-US" sz="2400" b="1" dirty="0">
                <a:solidFill>
                  <a:schemeClr val="accent5"/>
                </a:solidFill>
                <a:latin typeface="Abadi" panose="020B0604020104020204" pitchFamily="34" charset="0"/>
              </a:rPr>
              <a:t>Operational Analytics 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badi" panose="020B0604020104020204" pitchFamily="34" charset="0"/>
              </a:rPr>
              <a:t>– This is when we analyze the job data to measure the operational efficiency. Some of the key metrics: number of jobs reviewed, 7-day rolling average throughput, language distribution, duplicate detection.</a:t>
            </a:r>
          </a:p>
          <a:p>
            <a:pPr algn="just"/>
            <a:r>
              <a:rPr lang="en-US" sz="2400" b="1" dirty="0">
                <a:solidFill>
                  <a:schemeClr val="accent5"/>
                </a:solidFill>
                <a:latin typeface="Abadi" panose="020B0604020104020204" pitchFamily="34" charset="0"/>
              </a:rPr>
              <a:t>Analysis of Metric Spike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badi" panose="020B0604020104020204" pitchFamily="34" charset="0"/>
              </a:rPr>
              <a:t>— Through analysis of user growth, weekly retention, weekly engagement and email interaction patterns, this study investigates fluctuations in user engagement.</a:t>
            </a:r>
          </a:p>
          <a:p>
            <a:pPr marL="36900" indent="0">
              <a:buNone/>
            </a:pP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230222"/>
            <a:ext cx="7765322" cy="970450"/>
          </a:xfrm>
        </p:spPr>
        <p:txBody>
          <a:bodyPr>
            <a:normAutofit/>
          </a:bodyPr>
          <a:lstStyle/>
          <a:p>
            <a:r>
              <a:rPr sz="5400" b="1" dirty="0">
                <a:solidFill>
                  <a:srgbClr val="33CC33"/>
                </a:solidFill>
                <a:latin typeface="Arial Rounded MT Bold" panose="020F0704030504030204" pitchFamily="34" charset="0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65" y="1341351"/>
            <a:ext cx="7938203" cy="3261608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Data Extraction: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Using MySQL to extract job data, user engagement events, as well as email interactions.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Data cleaning: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Checked for missing values, convert the timestamps to standard, select the records that are useful.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Analysis: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badi" panose="020B0604020104020204" pitchFamily="34" charset="0"/>
              </a:rPr>
              <a:t>Running MySQL to calculate metrics like throughput, retention, engagement.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3200D-006B-48AE-B9BB-6F3BB94AE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09228">
            <a:off x="6160329" y="4649996"/>
            <a:ext cx="2311075" cy="1733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87569"/>
            <a:ext cx="7765322" cy="970450"/>
          </a:xfrm>
        </p:spPr>
        <p:txBody>
          <a:bodyPr>
            <a:normAutofit/>
          </a:bodyPr>
          <a:lstStyle/>
          <a:p>
            <a:r>
              <a:rPr sz="5400" b="1" dirty="0">
                <a:solidFill>
                  <a:srgbClr val="33CC33"/>
                </a:solidFill>
                <a:latin typeface="Arial Rounded MT Bold" panose="020F0704030504030204" pitchFamily="34" charset="0"/>
              </a:rPr>
              <a:t>Tech-Stack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09" y="1183771"/>
            <a:ext cx="8531050" cy="4041664"/>
          </a:xfrm>
        </p:spPr>
        <p:txBody>
          <a:bodyPr>
            <a:noAutofit/>
          </a:bodyPr>
          <a:lstStyle/>
          <a:p>
            <a:pPr marL="36900" indent="0" algn="just">
              <a:buNone/>
            </a:pPr>
            <a:r>
              <a:rPr lang="en-US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Database Management: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badi" panose="020B0604020104020204" pitchFamily="34" charset="0"/>
              </a:rPr>
              <a:t>MySQL Community Server-GPL (Version 8.0.41): </a:t>
            </a:r>
            <a:r>
              <a:rPr lang="en-US" dirty="0">
                <a:latin typeface="Abadi" panose="020B0604020104020204" pitchFamily="34" charset="0"/>
              </a:rPr>
              <a:t>Used for creating and managing the database.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badi" panose="020B0604020104020204" pitchFamily="34" charset="0"/>
              </a:rPr>
              <a:t>MySQL Connector C++ (Version 8.0.41): </a:t>
            </a:r>
            <a:r>
              <a:rPr lang="en-US" dirty="0">
                <a:latin typeface="Abadi" panose="020B0604020104020204" pitchFamily="34" charset="0"/>
              </a:rPr>
              <a:t>Used for database connectivity and operations.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badi" panose="020B0604020104020204" pitchFamily="34" charset="0"/>
              </a:rPr>
              <a:t>MySQL Workbench: </a:t>
            </a:r>
            <a:r>
              <a:rPr lang="en-US" dirty="0">
                <a:latin typeface="Abadi" panose="020B0604020104020204" pitchFamily="34" charset="0"/>
              </a:rPr>
              <a:t>Used for designing, generating, and inserting values into the database.</a:t>
            </a:r>
          </a:p>
          <a:p>
            <a:pPr marL="36900" indent="0" algn="just">
              <a:buNone/>
            </a:pPr>
            <a:r>
              <a:rPr lang="en-US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Presentation &amp; Reporting: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badi" panose="020B0604020104020204" pitchFamily="34" charset="0"/>
              </a:rPr>
              <a:t>Microsoft PowerPoint (PPT): </a:t>
            </a:r>
            <a:r>
              <a:rPr lang="en-US" dirty="0">
                <a:latin typeface="Abadi" panose="020B0604020104020204" pitchFamily="34" charset="0"/>
              </a:rPr>
              <a:t>Used for structuring and presenting insights.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latin typeface="Abadi" panose="020B0604020104020204" pitchFamily="34" charset="0"/>
              </a:rPr>
              <a:t>Google Drive: </a:t>
            </a:r>
            <a:r>
              <a:rPr lang="en-US" dirty="0">
                <a:latin typeface="Abadi" panose="020B0604020104020204" pitchFamily="34" charset="0"/>
              </a:rPr>
              <a:t>Used for storing and sharing reports.</a:t>
            </a:r>
            <a:endParaRPr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1E2F7-C9E0-4CB5-8912-EC453E067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85" t="8184" r="4296" b="9834"/>
          <a:stretch/>
        </p:blipFill>
        <p:spPr>
          <a:xfrm>
            <a:off x="6451041" y="5466303"/>
            <a:ext cx="2150348" cy="1075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2D31C-C198-4C14-BABD-2B3D8F24E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1173" r="12127"/>
          <a:stretch/>
        </p:blipFill>
        <p:spPr>
          <a:xfrm>
            <a:off x="3779726" y="5466303"/>
            <a:ext cx="1546415" cy="1204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5E45D4-7681-4298-875A-F1CDA90E0D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7843" t="9179" r="9543" b="10709"/>
          <a:stretch/>
        </p:blipFill>
        <p:spPr>
          <a:xfrm>
            <a:off x="437282" y="5473996"/>
            <a:ext cx="2217545" cy="1075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20" y="0"/>
            <a:ext cx="8621486" cy="631557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FF0066"/>
                </a:solidFill>
                <a:latin typeface="Arial Rounded MT Bold" panose="020F0704030504030204" pitchFamily="34" charset="0"/>
              </a:rPr>
              <a:t>Case Study 1:</a:t>
            </a:r>
            <a:endParaRPr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D671D-EFD7-40D4-A3E6-70FD71C8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201489"/>
            <a:ext cx="8757139" cy="55530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Dataset used for Case Study 1: </a:t>
            </a:r>
            <a:r>
              <a:rPr lang="en-US" sz="1600" b="1" i="1" dirty="0">
                <a:solidFill>
                  <a:srgbClr val="FFC000"/>
                </a:solidFill>
                <a:latin typeface="Bookman Old Style" panose="0205060405050502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600" b="1" i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Create Table name - job_data: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  <a:latin typeface="Bookman Old Style" panose="02050604050505020204" pitchFamily="18" charset="0"/>
              </a:rPr>
              <a:t>Insert data into table name - job_data:</a:t>
            </a:r>
          </a:p>
          <a:p>
            <a:pPr marL="36900" indent="0">
              <a:buNone/>
            </a:pPr>
            <a:endParaRPr lang="en-US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US" sz="20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35DE2-5865-4C8E-BBA1-CB2C74A9C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8961" b="4084"/>
          <a:stretch/>
        </p:blipFill>
        <p:spPr>
          <a:xfrm>
            <a:off x="659745" y="1889480"/>
            <a:ext cx="2717291" cy="1969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8AB6F-D1F0-4960-93AB-81427B0E5C20}"/>
              </a:ext>
            </a:extLst>
          </p:cNvPr>
          <p:cNvSpPr txBox="1"/>
          <p:nvPr/>
        </p:nvSpPr>
        <p:spPr>
          <a:xfrm>
            <a:off x="1668026" y="505808"/>
            <a:ext cx="616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Job Data Analysis</a:t>
            </a:r>
            <a:endParaRPr lang="en-IN" sz="4000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BB2BD3-C5DE-480C-A29F-18DD20BB0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2164" b="3209"/>
          <a:stretch/>
        </p:blipFill>
        <p:spPr>
          <a:xfrm>
            <a:off x="659744" y="4347549"/>
            <a:ext cx="5540089" cy="2328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7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188234"/>
            <a:ext cx="8621486" cy="771264"/>
          </a:xfrm>
        </p:spPr>
        <p:txBody>
          <a:bodyPr>
            <a:noAutofit/>
          </a:bodyPr>
          <a:lstStyle/>
          <a:p>
            <a:r>
              <a:rPr lang="en-IN" sz="5400" b="1" i="0" dirty="0">
                <a:solidFill>
                  <a:srgbClr val="33CC33"/>
                </a:solidFill>
                <a:effectLst/>
                <a:latin typeface="Arial Rounded MT Bold" panose="020F0704030504030204" pitchFamily="34" charset="0"/>
              </a:rPr>
              <a:t>Insights</a:t>
            </a:r>
            <a:endParaRPr sz="1400" b="1" dirty="0">
              <a:solidFill>
                <a:srgbClr val="33CC3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53" y="1037751"/>
            <a:ext cx="8792308" cy="771264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A. Jobs Reviewed Over Time: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Calculate the number of jobs reviewed per hour for each day in November 2020.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2ED34-3D5D-4198-BE0B-9BA3388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" b="1214"/>
          <a:stretch/>
        </p:blipFill>
        <p:spPr>
          <a:xfrm>
            <a:off x="271304" y="1739081"/>
            <a:ext cx="5667272" cy="2409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9C4384-B818-4258-8406-F544134B1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" r="2935" b="6397"/>
          <a:stretch/>
        </p:blipFill>
        <p:spPr>
          <a:xfrm>
            <a:off x="271304" y="5087762"/>
            <a:ext cx="5315580" cy="1582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261256" y="4264974"/>
            <a:ext cx="705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The maximum productivity was shown on 28 November (218.18 jobs/hour) and the lowest on 27 November (34.62 jobs/hour).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FD6624-D502-4965-9E43-E44C97DBF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7294">
            <a:off x="7081476" y="3031985"/>
            <a:ext cx="1753304" cy="184136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37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847" y="63446"/>
            <a:ext cx="8792307" cy="954693"/>
          </a:xfrm>
        </p:spPr>
        <p:txBody>
          <a:bodyPr>
            <a:noAutofit/>
          </a:bodyPr>
          <a:lstStyle/>
          <a:p>
            <a:pPr marL="36900" indent="0">
              <a:buClr>
                <a:schemeClr val="accent5">
                  <a:lumMod val="75000"/>
                </a:schemeClr>
              </a:buClr>
              <a:buNone/>
            </a:pPr>
            <a:r>
              <a:rPr lang="en-IN" sz="18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B. Throughput Analysis: </a:t>
            </a: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Calculate the 7-day rolling average of throughput (number of events per second). Explain whether you prefer using the daily metric or the 7-day rolling average for throughput, and why.</a:t>
            </a:r>
            <a:endParaRPr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3B3F-B8C1-4D2B-B059-36C0C0AFD470}"/>
              </a:ext>
            </a:extLst>
          </p:cNvPr>
          <p:cNvSpPr txBox="1"/>
          <p:nvPr/>
        </p:nvSpPr>
        <p:spPr>
          <a:xfrm>
            <a:off x="175847" y="3538771"/>
            <a:ext cx="87923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On November 28 (0.06) and on postop 29-30 (0.05), there was a boost in the daily average throughput.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Throughput was pretty low on 27 Nov (0.01), might be complex jobs or job inefficiencies on that day.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Rolling average increased from 0.02 to 0.04 between mid March and the end of the month which suggests that the efficiency of that increase improved towards late in the month.</a:t>
            </a:r>
          </a:p>
          <a:p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12F7B-58A3-4CF1-8AE8-D10603AA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2223" y="1018140"/>
            <a:ext cx="5815583" cy="2520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17FDD5-8CCB-4742-BE68-5D495BD6C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7" b="5060"/>
          <a:stretch/>
        </p:blipFill>
        <p:spPr>
          <a:xfrm>
            <a:off x="462223" y="5125803"/>
            <a:ext cx="4089669" cy="16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AB2D3E-BDCD-413E-AE9E-D77835841764}"/>
              </a:ext>
            </a:extLst>
          </p:cNvPr>
          <p:cNvSpPr txBox="1"/>
          <p:nvPr/>
        </p:nvSpPr>
        <p:spPr>
          <a:xfrm>
            <a:off x="432079" y="366825"/>
            <a:ext cx="8320034" cy="385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 would prefer using the 7-day rolling average for throughput, and here’s why:</a:t>
            </a:r>
          </a:p>
          <a:p>
            <a:pPr algn="just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Daily numbers can be all over the place because of workload changes, weekends, or rare events. A rolling average helps smooth things out, making trends easier to see.</a:t>
            </a:r>
          </a:p>
          <a:p>
            <a:pPr algn="just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rolling average shows long-term patterns, making it simpler to spot improvements or declines in productivity.</a:t>
            </a:r>
          </a:p>
          <a:p>
            <a:pPr algn="just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reduces the impact of extreme values. If there’s an unusually high or low result on a single day, the rolling average ensures that one outlier doesn’t throw off the whole trend.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long-term decision-making and monitoring, the 7-day rolling average is preferable.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97680-F56B-4C6A-ACF0-1CBDD3CE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6143" y="4327304"/>
            <a:ext cx="4161789" cy="2330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897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1351</Words>
  <Application>Microsoft Office PowerPoint</Application>
  <PresentationFormat>On-screen Show (4:3)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Abadi</vt:lpstr>
      <vt:lpstr>Arial</vt:lpstr>
      <vt:lpstr>Arial Rounded MT Bold</vt:lpstr>
      <vt:lpstr>Bookman Old Style</vt:lpstr>
      <vt:lpstr>Calibri</vt:lpstr>
      <vt:lpstr>Franklin Gothic Book</vt:lpstr>
      <vt:lpstr>Wingdings</vt:lpstr>
      <vt:lpstr>Wingdings 2</vt:lpstr>
      <vt:lpstr>Slate</vt:lpstr>
      <vt:lpstr>Operation Analytics  &amp;  Investigating Metric Spikes</vt:lpstr>
      <vt:lpstr>Contents</vt:lpstr>
      <vt:lpstr>Project Description</vt:lpstr>
      <vt:lpstr>Approach</vt:lpstr>
      <vt:lpstr>Tech-Stack Used</vt:lpstr>
      <vt:lpstr>Case Study 1:</vt:lpstr>
      <vt:lpstr>Insights</vt:lpstr>
      <vt:lpstr>PowerPoint Presentation</vt:lpstr>
      <vt:lpstr>PowerPoint Presentation</vt:lpstr>
      <vt:lpstr>PowerPoint Presentation</vt:lpstr>
      <vt:lpstr>PowerPoint Presentation</vt:lpstr>
      <vt:lpstr>Case Study 2:</vt:lpstr>
      <vt:lpstr>PowerPoint Presentation</vt:lpstr>
      <vt:lpstr>PowerPoint Presentation</vt:lpstr>
      <vt:lpstr>Insights</vt:lpstr>
      <vt:lpstr>PowerPoint Presentation</vt:lpstr>
      <vt:lpstr>PowerPoint Presentation</vt:lpstr>
      <vt:lpstr>PowerPoint Presentation</vt:lpstr>
      <vt:lpstr>PowerPoint Presentation</vt:lpstr>
      <vt:lpstr>Result and 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Analytics &amp; Investigating Metric Spikes with SQL</dc:title>
  <dc:subject/>
  <dc:creator/>
  <cp:keywords/>
  <dc:description>generated using python-pptx</dc:description>
  <cp:lastModifiedBy>Shivam Singh</cp:lastModifiedBy>
  <cp:revision>73</cp:revision>
  <dcterms:created xsi:type="dcterms:W3CDTF">2013-01-27T09:14:16Z</dcterms:created>
  <dcterms:modified xsi:type="dcterms:W3CDTF">2025-03-22T07:10:46Z</dcterms:modified>
  <cp:category/>
</cp:coreProperties>
</file>